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73" r:id="rId4"/>
    <p:sldId id="269" r:id="rId5"/>
    <p:sldId id="272" r:id="rId6"/>
    <p:sldId id="258" r:id="rId7"/>
    <p:sldId id="259" r:id="rId8"/>
    <p:sldId id="260" r:id="rId9"/>
    <p:sldId id="261" r:id="rId10"/>
    <p:sldId id="263" r:id="rId11"/>
    <p:sldId id="268" r:id="rId12"/>
    <p:sldId id="264" r:id="rId13"/>
    <p:sldId id="270" r:id="rId14"/>
    <p:sldId id="265" r:id="rId15"/>
    <p:sldId id="266" r:id="rId16"/>
  </p:sldIdLst>
  <p:sldSz cx="9144000" cy="5143500" type="screen16x9"/>
  <p:notesSz cx="6858000" cy="9144000"/>
  <p:embeddedFontLst>
    <p:embeddedFont>
      <p:font typeface="Merriweather" pitchFamily="2" charset="77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Montserrat Medium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E1FEEB-8F7A-EF8E-E6F5-DE392D181421}" v="756" dt="2024-04-27T22:46:44.921"/>
  </p1510:revLst>
</p1510:revInfo>
</file>

<file path=ppt/tableStyles.xml><?xml version="1.0" encoding="utf-8"?>
<a:tblStyleLst xmlns:a="http://schemas.openxmlformats.org/drawingml/2006/main" def="{75D35CDC-D848-4342-AA84-0BE4A64F7A80}">
  <a:tblStyle styleId="{75D35CDC-D848-4342-AA84-0BE4A64F7A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9"/>
    <p:restoredTop sz="94648"/>
  </p:normalViewPr>
  <p:slideViewPr>
    <p:cSldViewPr snapToGrid="0">
      <p:cViewPr varScale="1">
        <p:scale>
          <a:sx n="156" d="100"/>
          <a:sy n="156" d="100"/>
        </p:scale>
        <p:origin x="2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spPr>
            <a:solidFill>
              <a:srgbClr val="FF0000"/>
            </a:solidFill>
            <a:effectLst/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31-324D-B14D-1F56EB1BD63E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31-324D-B14D-1F56EB1BD63E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31-324D-B14D-1F56EB1BD63E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31-324D-B14D-1F56EB1BD63E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31-324D-B14D-1F56EB1BD63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0C5F88A-C20F-DF40-A9D5-206F3CEAC11F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31-324D-B14D-1F56EB1BD63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5431-324D-B14D-1F56EB1BD63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07F1297-EF26-D240-AB92-E2D739C1922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431-324D-B14D-1F56EB1BD63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8.3000000000000004E-2</c:v>
                </c:pt>
                <c:pt idx="1">
                  <c:v>0.12</c:v>
                </c:pt>
                <c:pt idx="2">
                  <c:v>0.33</c:v>
                </c:pt>
                <c:pt idx="3">
                  <c:v>0.25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31-324D-B14D-1F56EB1BD63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spPr>
            <a:solidFill>
              <a:srgbClr val="FF0000"/>
            </a:solidFill>
            <a:effectLst/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C50-BF42-8399-203438799B72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C50-BF42-8399-203438799B72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C50-BF42-8399-203438799B72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C50-BF42-8399-203438799B72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C50-BF42-8399-203438799B7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0C5F88A-C20F-DF40-A9D5-206F3CEAC11F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C50-BF42-8399-203438799B7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C50-BF42-8399-203438799B7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07F1297-EF26-D240-AB92-E2D739C1922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C50-BF42-8399-203438799B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0.04</c:v>
                </c:pt>
                <c:pt idx="1">
                  <c:v>0.12</c:v>
                </c:pt>
                <c:pt idx="2">
                  <c:v>0.2</c:v>
                </c:pt>
                <c:pt idx="3">
                  <c:v>0.33</c:v>
                </c:pt>
                <c:pt idx="4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C50-BF42-8399-203438799B7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spPr>
            <a:solidFill>
              <a:srgbClr val="FF0000"/>
            </a:solidFill>
            <a:effectLst/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CF-DE4E-AAB1-BE79CE38560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3ECF-DE4E-AAB1-BE79CE385608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CF-DE4E-AAB1-BE79CE385608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3ECF-DE4E-AAB1-BE79CE385608}"/>
              </c:ext>
            </c:extLst>
          </c:dPt>
          <c:cat>
            <c:strRef>
              <c:f>Sheet1!$A$2:$A$5</c:f>
              <c:strCache>
                <c:ptCount val="4"/>
                <c:pt idx="0">
                  <c:v>40% Healthy Choices</c:v>
                </c:pt>
                <c:pt idx="1">
                  <c:v>30% Unhealthy Choices</c:v>
                </c:pt>
                <c:pt idx="2">
                  <c:v>20% Undecisive</c:v>
                </c:pt>
                <c:pt idx="3">
                  <c:v>10% No Impact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0.3</c:v>
                </c:pt>
                <c:pt idx="2">
                  <c:v>0.2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CF-DE4E-AAB1-BE79CE3856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807548031576652"/>
          <c:y val="0.29532284480619386"/>
          <c:w val="0.38651120934006156"/>
          <c:h val="0.409354310387612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Students</c:v>
                </c:pt>
              </c:strCache>
            </c:strRef>
          </c:tx>
          <c:spPr>
            <a:solidFill>
              <a:srgbClr val="FF0000"/>
            </a:solidFill>
            <a:effectLst/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F9-BD4C-9DAE-2A84CD6BC714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F9-BD4C-9DAE-2A84CD6BC714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F9-BD4C-9DAE-2A84CD6BC714}"/>
              </c:ext>
            </c:extLst>
          </c:dPt>
          <c:dPt>
            <c:idx val="3"/>
            <c:bubble3D val="0"/>
            <c:spPr>
              <a:solidFill>
                <a:srgbClr val="7030A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F9-BD4C-9DAE-2A84CD6BC714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EF9-BD4C-9DAE-2A84CD6BC7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0C5F88A-C20F-DF40-A9D5-206F3CEAC11F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EF9-BD4C-9DAE-2A84CD6BC71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EF9-BD4C-9DAE-2A84CD6BC71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07F1297-EF26-D240-AB92-E2D739C1922C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8EF9-BD4C-9DAE-2A84CD6BC7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0.12</c:v>
                </c:pt>
                <c:pt idx="1">
                  <c:v>0.08</c:v>
                </c:pt>
                <c:pt idx="2">
                  <c:v>0.33</c:v>
                </c:pt>
                <c:pt idx="3">
                  <c:v>0.2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EF9-BD4C-9DAE-2A84CD6BC71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fecc2f21c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fecc2f21c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fecc2f21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fecc2f21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fecc2f21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fecc2f21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fecc2f21c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fecc2f21c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fecc2f21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cfecc2f21c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fecc2f21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fecc2f21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fecc2f21c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fecc2f21c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fecc2f21c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fecc2f21c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fecc2f21c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fecc2f21c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ynton.umn.edu/sites/boynton.umn.edu/files/2022-08/umntwincities_cshsreport_202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s.gle/9PmAVE7Wm27XoKsEA" TargetMode="External"/><Relationship Id="rId4" Type="http://schemas.openxmlformats.org/officeDocument/2006/relationships/hyperlink" Target="https://www.researchgate.net/publication/356770744_Eating_habits_in_university_students_of_health_science_progra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18925"/>
            <a:ext cx="4411200" cy="16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>
                <a:solidFill>
                  <a:srgbClr val="2021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Impact of Social Influences on College Students' Eating Habits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53125"/>
            <a:ext cx="426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F6368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influence of social factors on </a:t>
            </a:r>
            <a:endParaRPr sz="1400" dirty="0">
              <a:solidFill>
                <a:srgbClr val="5F636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F6368"/>
                </a:solidFill>
                <a:latin typeface="Montserrat"/>
                <a:ea typeface="Montserrat"/>
                <a:cs typeface="Montserrat"/>
                <a:sym typeface="Montserrat"/>
              </a:rPr>
              <a:t>college students' eating habits</a:t>
            </a:r>
            <a:endParaRPr lang="en-IN"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675" y="0"/>
            <a:ext cx="4159324" cy="5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11875" y="248575"/>
            <a:ext cx="37764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164"/>
            <a:ext cx="4722851" cy="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311700" y="3284525"/>
            <a:ext cx="2831550" cy="1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</a:t>
            </a:r>
            <a:r>
              <a:rPr lang="en" sz="1300" dirty="0" err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Akshita</a:t>
            </a: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Singla</a:t>
            </a:r>
            <a:endParaRPr sz="13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Arjun </a:t>
            </a:r>
            <a:r>
              <a:rPr lang="en" sz="1300" dirty="0" err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Nautiyal</a:t>
            </a:r>
            <a:endParaRPr sz="13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</a:t>
            </a:r>
            <a:r>
              <a:rPr lang="en" sz="1300" dirty="0" err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Prabhmehar</a:t>
            </a:r>
            <a:r>
              <a:rPr lang="en" sz="1300" dirty="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300" dirty="0" err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Bedi</a:t>
            </a:r>
            <a:endParaRPr sz="1300" dirty="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FB5F8-552A-AC3D-4B34-456FBC0AA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26" y="3840753"/>
            <a:ext cx="401298" cy="401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F7DEF-69A6-E54E-6AAE-93FE2738D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26" y="4447878"/>
            <a:ext cx="401299" cy="40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C213DF-DE0E-8938-25AB-8E7DEE273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26" y="3284526"/>
            <a:ext cx="401298" cy="401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11700" y="200775"/>
            <a:ext cx="85206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Strategies for Promoting Healthy Eating Habits</a:t>
            </a:r>
            <a:endParaRPr sz="22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Effective approaches to encourage healthy eating amidst social influences</a:t>
            </a:r>
            <a:endParaRPr sz="12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11700" y="1395825"/>
            <a:ext cx="1973100" cy="318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Educational Campaigns</a:t>
            </a: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4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informative campaigns to raise awareness about healthy eating choices and their impact.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2525200" y="1395825"/>
            <a:ext cx="1920900" cy="318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021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Peer Support Programs</a:t>
            </a: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4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Establish support systems among college students to encourage and reinforce healthy eating practices.</a:t>
            </a:r>
            <a:endParaRPr sz="1100" dirty="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4696850" y="1395825"/>
            <a:ext cx="1920900" cy="318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Promotion of Healthy Social Dining Options</a:t>
            </a:r>
            <a:endParaRPr sz="1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4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Encourage the availability and promotion of nutritious dining options in social settings on campus.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6859200" y="1395825"/>
            <a:ext cx="1973100" cy="31836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021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Cultural Sensitivity in promoting Healthy Eating</a:t>
            </a:r>
            <a:endParaRPr sz="1400" dirty="0">
              <a:solidFill>
                <a:srgbClr val="2021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4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Recognize and respect cultural influences on dietary preferences while promoting healthy eating habits.</a:t>
            </a:r>
            <a:endParaRPr sz="1100" dirty="0">
              <a:solidFill>
                <a:srgbClr val="20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375" y="1451425"/>
            <a:ext cx="673750" cy="9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275" y="1514788"/>
            <a:ext cx="921100" cy="94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351" y="1514801"/>
            <a:ext cx="1032597" cy="9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5100" y="1565714"/>
            <a:ext cx="968228" cy="8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A42C96-8434-2B5F-AA45-8D8B3C9E5E5A}"/>
              </a:ext>
            </a:extLst>
          </p:cNvPr>
          <p:cNvSpPr/>
          <p:nvPr/>
        </p:nvSpPr>
        <p:spPr>
          <a:xfrm>
            <a:off x="311700" y="1395825"/>
            <a:ext cx="1974300" cy="3183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746968-EF4C-E2B5-DE5B-06C239A499D8}"/>
              </a:ext>
            </a:extLst>
          </p:cNvPr>
          <p:cNvSpPr/>
          <p:nvPr/>
        </p:nvSpPr>
        <p:spPr>
          <a:xfrm>
            <a:off x="2535550" y="1393996"/>
            <a:ext cx="1919850" cy="3183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96E222-A53B-8A40-2BFE-09E61DF16960}"/>
              </a:ext>
            </a:extLst>
          </p:cNvPr>
          <p:cNvSpPr/>
          <p:nvPr/>
        </p:nvSpPr>
        <p:spPr>
          <a:xfrm>
            <a:off x="4685300" y="1393996"/>
            <a:ext cx="1932450" cy="3183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0937A6-1501-6929-D953-6921BC0FEC15}"/>
              </a:ext>
            </a:extLst>
          </p:cNvPr>
          <p:cNvSpPr/>
          <p:nvPr/>
        </p:nvSpPr>
        <p:spPr>
          <a:xfrm>
            <a:off x="6858000" y="1393996"/>
            <a:ext cx="1974300" cy="31836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a person made of fruits and vegetables&#10;&#10;Description automatically generated">
            <a:extLst>
              <a:ext uri="{FF2B5EF4-FFF2-40B4-BE49-F238E27FC236}">
                <a16:creationId xmlns:a16="http://schemas.microsoft.com/office/drawing/2014/main" id="{42607E5A-738B-4B9B-B3D3-8F8D6F33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919" y="732200"/>
            <a:ext cx="4572000" cy="3045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786DB-FC66-146E-03CE-9DF70C34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Medium"/>
              </a:rPr>
              <a:t>Steps to be taken by hostels to improve  eating habits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C0428-BD9B-C465-BB9E-1893011A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Menu variety</a:t>
            </a:r>
          </a:p>
          <a:p>
            <a:pPr>
              <a:lnSpc>
                <a:spcPct val="114999"/>
              </a:lnSpc>
            </a:pPr>
            <a:r>
              <a:rPr lang="en-US" dirty="0"/>
              <a:t>Including fruits along with cooked dishes</a:t>
            </a:r>
          </a:p>
          <a:p>
            <a:pPr>
              <a:lnSpc>
                <a:spcPct val="114999"/>
              </a:lnSpc>
            </a:pPr>
            <a:r>
              <a:rPr lang="en-US" dirty="0"/>
              <a:t>Customization</a:t>
            </a:r>
          </a:p>
          <a:p>
            <a:pPr>
              <a:lnSpc>
                <a:spcPct val="114999"/>
              </a:lnSpc>
            </a:pPr>
            <a:r>
              <a:rPr lang="en-US" dirty="0"/>
              <a:t>Nutritional Information-calorie count, sodium level, allergens</a:t>
            </a:r>
          </a:p>
          <a:p>
            <a:pPr>
              <a:lnSpc>
                <a:spcPct val="114999"/>
              </a:lnSpc>
            </a:pPr>
            <a:r>
              <a:rPr lang="en-US" dirty="0"/>
              <a:t>Cultural Sensitivity</a:t>
            </a:r>
          </a:p>
        </p:txBody>
      </p:sp>
    </p:spTree>
    <p:extLst>
      <p:ext uri="{BB962C8B-B14F-4D97-AF65-F5344CB8AC3E}">
        <p14:creationId xmlns:p14="http://schemas.microsoft.com/office/powerpoint/2010/main" val="257411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499800" y="459725"/>
            <a:ext cx="5666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Take Charge of Your Eating Habits</a:t>
            </a:r>
            <a:endParaRPr sz="38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5F6368"/>
                </a:solidFill>
                <a:latin typeface="Montserrat"/>
                <a:ea typeface="Montserrat"/>
                <a:cs typeface="Montserrat"/>
                <a:sym typeface="Montserrat"/>
              </a:rPr>
              <a:t>Empower yourself to make positive choices and influence others around you for a healthier college community</a:t>
            </a:r>
            <a:endParaRPr sz="65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342" y="0"/>
            <a:ext cx="340865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722851" cy="5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BC6C8-F6CA-5FEB-7320-F797A5CF08F2}"/>
              </a:ext>
            </a:extLst>
          </p:cNvPr>
          <p:cNvSpPr txBox="1"/>
          <p:nvPr/>
        </p:nvSpPr>
        <p:spPr>
          <a:xfrm>
            <a:off x="248628" y="236764"/>
            <a:ext cx="622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01A96-E5AA-86F5-ED33-6E162F2C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68" y="390652"/>
            <a:ext cx="5273064" cy="156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1764FD-86DE-A2DE-4314-2D60B7C4A53D}"/>
              </a:ext>
            </a:extLst>
          </p:cNvPr>
          <p:cNvSpPr/>
          <p:nvPr/>
        </p:nvSpPr>
        <p:spPr>
          <a:xfrm>
            <a:off x="1935467" y="2530929"/>
            <a:ext cx="869497" cy="19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D629A5-F237-908E-DA9C-64D181E29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987260"/>
              </p:ext>
            </p:extLst>
          </p:nvPr>
        </p:nvGraphicFramePr>
        <p:xfrm>
          <a:off x="1575707" y="1959429"/>
          <a:ext cx="5992586" cy="3258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189979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1700" y="2387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 Medium"/>
                <a:ea typeface="Montserrat Medium"/>
                <a:cs typeface="Montserrat Medium"/>
                <a:sym typeface="Montserrat Medium"/>
              </a:rPr>
              <a:t>References</a:t>
            </a:r>
            <a:endParaRPr sz="3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73625" y="1424500"/>
            <a:ext cx="8078700" cy="30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https://boynton.umn.edu/sites/boynton.umn.edu/files/2022-08/umntwincities_cshsreport_2021.pdf</a:t>
            </a: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https://www.researchgate.net/publication/356770744_Eating_habits_in_university_students_of_health_science_programs</a:t>
            </a: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Merriweather"/>
              <a:buChar char="●"/>
            </a:pPr>
            <a:r>
              <a:rPr lang="en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5"/>
              </a:rPr>
              <a:t>https://forms.gle/9PmAVE7Wm27XoKsEA</a:t>
            </a:r>
            <a:endParaRPr>
              <a:solidFill>
                <a:srgbClr val="202124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65950" y="450150"/>
            <a:ext cx="4261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Thank You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Feel free to share your valuable feedback !</a:t>
            </a:r>
            <a:endParaRPr sz="1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22851" cy="5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00" y="1612"/>
            <a:ext cx="4722849" cy="5141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3450" y="225150"/>
            <a:ext cx="85206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Impact of Social Influences on College Students' Eating Habits</a:t>
            </a:r>
            <a:endParaRPr sz="2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73450" y="1167800"/>
            <a:ext cx="31074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Dining Environment</a:t>
            </a:r>
            <a:endParaRPr sz="17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dining environment on campus, i.e. meal options, portion sizes, and availability, plays a crucial role in shaping students' eating habits.</a:t>
            </a:r>
            <a:endParaRPr sz="11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849650" y="1176500"/>
            <a:ext cx="31074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Peer Pressure</a:t>
            </a:r>
            <a:endParaRPr sz="17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College students often make food choices influenced by peers and social circles, impacting their overall eating habits.</a:t>
            </a:r>
            <a:endParaRPr sz="11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73450" y="3364125"/>
            <a:ext cx="30408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Body Image Ideals</a:t>
            </a:r>
            <a:endParaRPr sz="17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Exposure to social media can create unrealistic body image ideals, influencing students' eating habits and dietary behaviors.</a:t>
            </a:r>
            <a:endParaRPr sz="11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933525" y="3333625"/>
            <a:ext cx="30330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Campus Food Culture</a:t>
            </a:r>
            <a:endParaRPr sz="17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usual food culture on college campuses significantly shapes students' eating habits, leading to diverse dietary patterns.</a:t>
            </a:r>
            <a:endParaRPr sz="11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336" y="1341200"/>
            <a:ext cx="906125" cy="89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375" y="1342456"/>
            <a:ext cx="905256" cy="893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950" y="3509388"/>
            <a:ext cx="962100" cy="9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0250" y="3448375"/>
            <a:ext cx="1013401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6325" y="2110400"/>
            <a:ext cx="1611338" cy="156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9375" y="2490520"/>
            <a:ext cx="905250" cy="7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BC6C8-F6CA-5FEB-7320-F797A5CF08F2}"/>
              </a:ext>
            </a:extLst>
          </p:cNvPr>
          <p:cNvSpPr txBox="1"/>
          <p:nvPr/>
        </p:nvSpPr>
        <p:spPr>
          <a:xfrm>
            <a:off x="248628" y="236764"/>
            <a:ext cx="622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98C8D-F273-EC20-7CF2-1E3CEA4C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07" y="243831"/>
            <a:ext cx="5992586" cy="14864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08E736-EA00-2350-EC59-15065CE23F48}"/>
              </a:ext>
            </a:extLst>
          </p:cNvPr>
          <p:cNvSpPr/>
          <p:nvPr/>
        </p:nvSpPr>
        <p:spPr>
          <a:xfrm>
            <a:off x="1392010" y="2514600"/>
            <a:ext cx="869497" cy="19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64E49FC-DC18-FFA5-715E-F4E1D1075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305953"/>
              </p:ext>
            </p:extLst>
          </p:nvPr>
        </p:nvGraphicFramePr>
        <p:xfrm>
          <a:off x="1662925" y="1730303"/>
          <a:ext cx="5992586" cy="3258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5985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509A-F256-7C18-2DAE-FC2D4B30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3" y="34563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Medium"/>
              </a:rPr>
              <a:t>Pressure to fit in socially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D7409-3B59-65F0-93D9-BD5210430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595959"/>
                </a:solidFill>
              </a:rPr>
              <a:t>College life is often associated with socializing, hanging out, and partying.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Pressure to fulfill social commitments that interfere with eating schedule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Students may feel compelled to eat unhealthy foods to fit in or participate in social events.</a:t>
            </a:r>
            <a:endParaRPr lang="en-US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Constant exposure to unhealthy eating habits among peers can normalize poor dietary choices.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Students may consume high-calorie snacks or greasy foods while drinking, contributing to weight gain and poor nutrition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2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BBC6C8-F6CA-5FEB-7320-F797A5CF08F2}"/>
              </a:ext>
            </a:extLst>
          </p:cNvPr>
          <p:cNvSpPr txBox="1"/>
          <p:nvPr/>
        </p:nvSpPr>
        <p:spPr>
          <a:xfrm>
            <a:off x="248628" y="236764"/>
            <a:ext cx="622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9B29-6E58-0090-C1E9-307F7DB9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78" y="236764"/>
            <a:ext cx="5745843" cy="1705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D7C39D-9BA2-501E-AC23-DCC2A12C9D5B}"/>
              </a:ext>
            </a:extLst>
          </p:cNvPr>
          <p:cNvSpPr/>
          <p:nvPr/>
        </p:nvSpPr>
        <p:spPr>
          <a:xfrm>
            <a:off x="1591128" y="2521090"/>
            <a:ext cx="869497" cy="19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2AD674-80AC-301D-49FE-B9FB3BE3FD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07619"/>
              </p:ext>
            </p:extLst>
          </p:nvPr>
        </p:nvGraphicFramePr>
        <p:xfrm>
          <a:off x="1591128" y="1942561"/>
          <a:ext cx="5992586" cy="3258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454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311700" y="1458950"/>
            <a:ext cx="8520600" cy="655800"/>
          </a:xfrm>
          <a:prstGeom prst="rect">
            <a:avLst/>
          </a:prstGeom>
          <a:ln w="9525" cap="rnd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Peer Pressure</a:t>
            </a: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Social Influence Factors on College Students' Eating Habits</a:t>
            </a:r>
            <a:endParaRPr sz="20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Understanding the Impact of Peer Pressure, Social Media, Friendships, and Cultural Traditions</a:t>
            </a:r>
            <a:endParaRPr sz="12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354150" y="1463875"/>
            <a:ext cx="4478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Peer influence significantly impacts food choices and eating behaviors among college students.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11700" y="2350022"/>
            <a:ext cx="8520600" cy="6558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Social Media</a:t>
            </a:r>
            <a:endParaRPr sz="16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3231700"/>
            <a:ext cx="8520600" cy="6558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Dining with Friends</a:t>
            </a:r>
            <a:r>
              <a:rPr lang="en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11700" y="4134000"/>
            <a:ext cx="8520600" cy="6558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Cultural and Family Traditions</a:t>
            </a:r>
            <a:endParaRPr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354100" y="2351175"/>
            <a:ext cx="4478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Social media plays a pivotal role in shaping college students' attitudes towards food and dining habits.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354100" y="3247875"/>
            <a:ext cx="4478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Eating with friends leads to the adoption of similar eating preferences, influencing one’s food choices.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354100" y="4139850"/>
            <a:ext cx="4478100" cy="6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Family practices also influence dietary preferences and habits, shaping students' eating behaviors.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25" y="150542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775" y="2386875"/>
            <a:ext cx="64361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25" y="3298913"/>
            <a:ext cx="572700" cy="54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175" y="4180275"/>
            <a:ext cx="49481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05ACFD-C303-B2D9-00D9-D3F0285A8C27}"/>
              </a:ext>
            </a:extLst>
          </p:cNvPr>
          <p:cNvSpPr/>
          <p:nvPr/>
        </p:nvSpPr>
        <p:spPr>
          <a:xfrm>
            <a:off x="311700" y="1462722"/>
            <a:ext cx="8520500" cy="655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55ED16-7627-3F78-B255-687585ADD9BC}"/>
              </a:ext>
            </a:extLst>
          </p:cNvPr>
          <p:cNvSpPr/>
          <p:nvPr/>
        </p:nvSpPr>
        <p:spPr>
          <a:xfrm>
            <a:off x="311700" y="2348847"/>
            <a:ext cx="8520500" cy="655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67DDAE-A77B-2DE3-91DF-32BF73E6AC62}"/>
              </a:ext>
            </a:extLst>
          </p:cNvPr>
          <p:cNvSpPr/>
          <p:nvPr/>
        </p:nvSpPr>
        <p:spPr>
          <a:xfrm>
            <a:off x="311700" y="3239919"/>
            <a:ext cx="8520500" cy="655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8066BF-49F1-F795-9849-9C31C8381B27}"/>
              </a:ext>
            </a:extLst>
          </p:cNvPr>
          <p:cNvSpPr/>
          <p:nvPr/>
        </p:nvSpPr>
        <p:spPr>
          <a:xfrm>
            <a:off x="311700" y="4141956"/>
            <a:ext cx="8520500" cy="65580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81" grpId="0"/>
      <p:bldP spid="82" grpId="0" build="p"/>
      <p:bldP spid="83" grpId="0" build="p"/>
      <p:bldP spid="84" grpId="0" build="p"/>
      <p:bldP spid="85" grpId="0"/>
      <p:bldP spid="86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23175" y="478025"/>
            <a:ext cx="3999900" cy="4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83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Peer Pressure Influence on College Students' Eating Habits</a:t>
            </a:r>
            <a:endParaRPr sz="3583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5F636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Examining the impact of peer pressure on food choices and eating behaviors among college students</a:t>
            </a:r>
            <a:endParaRPr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2"/>
          </p:nvPr>
        </p:nvSpPr>
        <p:spPr>
          <a:xfrm>
            <a:off x="5494564" y="4555850"/>
            <a:ext cx="3319086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*College Health and Nutrition Survey, 2021</a:t>
            </a: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22851" cy="526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5272E27-3B2B-B516-3195-02E001404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480884"/>
              </p:ext>
            </p:extLst>
          </p:nvPr>
        </p:nvGraphicFramePr>
        <p:xfrm>
          <a:off x="3714750" y="735979"/>
          <a:ext cx="4912697" cy="3258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Impact of Social Influences on College Students' Eating Habits</a:t>
            </a:r>
            <a:endParaRPr sz="2200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F636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Examining the impact of dining with friends on food choices</a:t>
            </a:r>
            <a:endParaRPr sz="1200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4" name="Google Shape;104;p17"/>
          <p:cNvGraphicFramePr/>
          <p:nvPr>
            <p:extLst>
              <p:ext uri="{D42A27DB-BD31-4B8C-83A1-F6EECF244321}">
                <p14:modId xmlns:p14="http://schemas.microsoft.com/office/powerpoint/2010/main" val="1156430413"/>
              </p:ext>
            </p:extLst>
          </p:nvPr>
        </p:nvGraphicFramePr>
        <p:xfrm>
          <a:off x="311700" y="1827050"/>
          <a:ext cx="8520600" cy="2733900"/>
        </p:xfrm>
        <a:graphic>
          <a:graphicData uri="http://schemas.openxmlformats.org/drawingml/2006/table">
            <a:tbl>
              <a:tblPr>
                <a:noFill/>
                <a:tableStyleId>{75D35CDC-D848-4342-AA84-0BE4A64F7A80}</a:tableStyleId>
              </a:tblPr>
              <a:tblGrid>
                <a:gridCol w="2504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6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8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Frequency of Dining with Friends</a:t>
                      </a:r>
                      <a:endParaRPr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Types of Food Choices</a:t>
                      </a:r>
                      <a:endParaRPr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Influence on Portion Sizes and Meal Timings</a:t>
                      </a:r>
                      <a:endParaRPr dirty="0">
                        <a:solidFill>
                          <a:schemeClr val="bg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Several Times a Week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 and Unhealthy Options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Increased Portion Size and Altered Meal Timings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Once a Week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Mainly Unhealthy Options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Significant Influence on Portion Sizes and Meal Timings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Rarely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 Options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Significant Influence on Portion Sizes and Meal Timings</a:t>
                      </a:r>
                      <a:endParaRPr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11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 dirty="0">
                <a:solidFill>
                  <a:srgbClr val="2021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The Influence of Cultural and Family Traditions on College Students' Eating Habits</a:t>
            </a:r>
            <a:endParaRPr sz="2222" dirty="0">
              <a:solidFill>
                <a:srgbClr val="2021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33" dirty="0">
                <a:solidFill>
                  <a:srgbClr val="5F636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Examining the Impact of Traditional Food Practices and Family Influences</a:t>
            </a:r>
            <a:endParaRPr sz="2633" dirty="0">
              <a:solidFill>
                <a:srgbClr val="2021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5" y="1228525"/>
            <a:ext cx="9017773" cy="38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678</Words>
  <Application>Microsoft Macintosh PowerPoint</Application>
  <PresentationFormat>On-screen Show (16:9)</PresentationFormat>
  <Paragraphs>109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Merriweather</vt:lpstr>
      <vt:lpstr>Arial</vt:lpstr>
      <vt:lpstr>Montserrat</vt:lpstr>
      <vt:lpstr>Montserrat Medium</vt:lpstr>
      <vt:lpstr>Simple Light</vt:lpstr>
      <vt:lpstr>The Impact of Social Influences on College Students' Eating Habits</vt:lpstr>
      <vt:lpstr>The Impact of Social Influences on College Students' Eating Habits</vt:lpstr>
      <vt:lpstr>PowerPoint Presentation</vt:lpstr>
      <vt:lpstr>Pressure to fit in socially</vt:lpstr>
      <vt:lpstr>PowerPoint Presentation</vt:lpstr>
      <vt:lpstr>Social Influence Factors on College Students' Eating Habits Understanding the Impact of Peer Pressure, Social Media, Friendships, and Cultural Traditions </vt:lpstr>
      <vt:lpstr>PowerPoint Presentation</vt:lpstr>
      <vt:lpstr>The Impact of Social Influences on College Students' Eating Habits Examining the impact of dining with friends on food choices</vt:lpstr>
      <vt:lpstr>The Influence of Cultural and Family Traditions on College Students' Eating Habits Examining the Impact of Traditional Food Practices and Family Influences</vt:lpstr>
      <vt:lpstr>Strategies for Promoting Healthy Eating Habits Effective approaches to encourage healthy eating amidst social influences</vt:lpstr>
      <vt:lpstr>Steps to be taken by hostels to improve  eating habits</vt:lpstr>
      <vt:lpstr>Take Charge of Your Eating Habits Empower yourself to make positive choices and influence others around you for a healthier college community</vt:lpstr>
      <vt:lpstr>PowerPoint Presentation</vt:lpstr>
      <vt:lpstr>References</vt:lpstr>
      <vt:lpstr>Thank You Feel free to share your valuable feedback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Social Influences on College Students' Eating Habits</dc:title>
  <cp:lastModifiedBy>PRABHMEHAR BEDI</cp:lastModifiedBy>
  <cp:revision>172</cp:revision>
  <dcterms:modified xsi:type="dcterms:W3CDTF">2024-04-28T05:06:10Z</dcterms:modified>
</cp:coreProperties>
</file>